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4" r:id="rId2"/>
    <p:sldId id="272" r:id="rId3"/>
    <p:sldId id="261" r:id="rId4"/>
    <p:sldId id="267" r:id="rId5"/>
    <p:sldId id="27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C83DF-4396-42A9-9EB5-AA9117876480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C8296-D977-4474-9C48-D15D0F5046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69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425D29-14A4-474E-8B42-5E235DB28962}" type="datetimeFigureOut">
              <a:rPr lang="zh-TW" altLang="en-US" smtClean="0"/>
              <a:t>2022/12/23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F42EDD-F2DB-4503-BE4E-00F220FF01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教育</a:t>
            </a:r>
            <a:r>
              <a:rPr lang="zh-TW" altLang="en-US" sz="4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宣導</a:t>
            </a:r>
            <a:r>
              <a:rPr lang="zh-TW" altLang="en-US" sz="40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重點</a:t>
            </a:r>
            <a:r>
              <a:rPr lang="en-US" altLang="zh-TW" sz="4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—</a:t>
            </a:r>
            <a:r>
              <a:rPr lang="zh-TW" altLang="en-US" sz="4000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跟蹤騷擾防制法</a:t>
            </a:r>
            <a:r>
              <a:rPr lang="zh-TW" altLang="en-US" sz="40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宣導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《</a:t>
            </a:r>
            <a:r>
              <a:rPr lang="zh-TW" altLang="en-US" sz="32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跟蹤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騷擾防制法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》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（以下簡稱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《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跟騷法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》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）於今（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2022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）年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6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月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日正式上路，定義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8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種跟騷行為，只要持續或反覆違反特定人意願且與性或性別有關，進行監視跟蹤、盯梢尾隨接近、威脅辱罵、通訊網路騷擾、不當追求、寄送文字影像等行為，警察機關將可介入調查，實行行為者至少可處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年以下有期徒刑、拘役或科或併科新台幣</a:t>
            </a:r>
            <a:r>
              <a:rPr lang="en-US" altLang="zh-TW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10</a:t>
            </a:r>
            <a:r>
              <a:rPr lang="zh-TW" altLang="en-US" sz="3200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萬元以下罰金。</a:t>
            </a:r>
          </a:p>
          <a:p>
            <a:pPr marL="0" indent="0">
              <a:buNone/>
            </a:pPr>
            <a:endParaRPr lang="zh-TW" altLang="en-US" sz="32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660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" y="1693889"/>
            <a:ext cx="2077878" cy="473114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064" y="0"/>
            <a:ext cx="2252936" cy="41958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88533"/>
            <a:ext cx="1660169" cy="36694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870" y="0"/>
            <a:ext cx="2193131" cy="2611413"/>
          </a:xfrm>
          <a:prstGeom prst="rect">
            <a:avLst/>
          </a:prstGeom>
        </p:spPr>
      </p:pic>
      <p:sp>
        <p:nvSpPr>
          <p:cNvPr id="15" name="Freeform 304"/>
          <p:cNvSpPr/>
          <p:nvPr/>
        </p:nvSpPr>
        <p:spPr bwMode="auto">
          <a:xfrm>
            <a:off x="5817820" y="5310050"/>
            <a:ext cx="214313" cy="285751"/>
          </a:xfrm>
          <a:custGeom>
            <a:avLst/>
            <a:gdLst>
              <a:gd name="T0" fmla="*/ 281902 w 297"/>
              <a:gd name="T1" fmla="*/ 223212 h 297"/>
              <a:gd name="T2" fmla="*/ 221288 w 297"/>
              <a:gd name="T3" fmla="*/ 187614 h 297"/>
              <a:gd name="T4" fmla="*/ 211667 w 297"/>
              <a:gd name="T5" fmla="*/ 188576 h 297"/>
              <a:gd name="T6" fmla="*/ 193386 w 297"/>
              <a:gd name="T7" fmla="*/ 206856 h 297"/>
              <a:gd name="T8" fmla="*/ 182803 w 297"/>
              <a:gd name="T9" fmla="*/ 211667 h 297"/>
              <a:gd name="T10" fmla="*/ 117379 w 297"/>
              <a:gd name="T11" fmla="*/ 169333 h 297"/>
              <a:gd name="T12" fmla="*/ 75045 w 297"/>
              <a:gd name="T13" fmla="*/ 103909 h 297"/>
              <a:gd name="T14" fmla="*/ 78894 w 297"/>
              <a:gd name="T15" fmla="*/ 92364 h 297"/>
              <a:gd name="T16" fmla="*/ 94288 w 297"/>
              <a:gd name="T17" fmla="*/ 76970 h 297"/>
              <a:gd name="T18" fmla="*/ 96212 w 297"/>
              <a:gd name="T19" fmla="*/ 67348 h 297"/>
              <a:gd name="T20" fmla="*/ 62538 w 297"/>
              <a:gd name="T21" fmla="*/ 3848 h 297"/>
              <a:gd name="T22" fmla="*/ 55803 w 297"/>
              <a:gd name="T23" fmla="*/ 2886 h 297"/>
              <a:gd name="T24" fmla="*/ 13470 w 297"/>
              <a:gd name="T25" fmla="*/ 44258 h 297"/>
              <a:gd name="T26" fmla="*/ 8659 w 297"/>
              <a:gd name="T27" fmla="*/ 54841 h 297"/>
              <a:gd name="T28" fmla="*/ 85629 w 297"/>
              <a:gd name="T29" fmla="*/ 201083 h 297"/>
              <a:gd name="T30" fmla="*/ 230909 w 297"/>
              <a:gd name="T31" fmla="*/ 277091 h 297"/>
              <a:gd name="T32" fmla="*/ 242455 w 297"/>
              <a:gd name="T33" fmla="*/ 272280 h 297"/>
              <a:gd name="T34" fmla="*/ 283826 w 297"/>
              <a:gd name="T35" fmla="*/ 230909 h 297"/>
              <a:gd name="T36" fmla="*/ 281902 w 297"/>
              <a:gd name="T37" fmla="*/ 223212 h 2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97" h="297">
                <a:moveTo>
                  <a:pt x="293" y="232"/>
                </a:moveTo>
                <a:cubicBezTo>
                  <a:pt x="230" y="195"/>
                  <a:pt x="230" y="195"/>
                  <a:pt x="230" y="195"/>
                </a:cubicBezTo>
                <a:cubicBezTo>
                  <a:pt x="227" y="193"/>
                  <a:pt x="222" y="194"/>
                  <a:pt x="220" y="196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198" y="217"/>
                  <a:pt x="193" y="220"/>
                  <a:pt x="190" y="220"/>
                </a:cubicBezTo>
                <a:cubicBezTo>
                  <a:pt x="190" y="220"/>
                  <a:pt x="166" y="220"/>
                  <a:pt x="122" y="176"/>
                </a:cubicBezTo>
                <a:cubicBezTo>
                  <a:pt x="77" y="132"/>
                  <a:pt x="78" y="108"/>
                  <a:pt x="78" y="108"/>
                </a:cubicBezTo>
                <a:cubicBezTo>
                  <a:pt x="78" y="104"/>
                  <a:pt x="80" y="99"/>
                  <a:pt x="82" y="96"/>
                </a:cubicBezTo>
                <a:cubicBezTo>
                  <a:pt x="98" y="80"/>
                  <a:pt x="98" y="80"/>
                  <a:pt x="98" y="80"/>
                </a:cubicBezTo>
                <a:cubicBezTo>
                  <a:pt x="101" y="78"/>
                  <a:pt x="102" y="73"/>
                  <a:pt x="100" y="70"/>
                </a:cubicBezTo>
                <a:cubicBezTo>
                  <a:pt x="65" y="4"/>
                  <a:pt x="65" y="4"/>
                  <a:pt x="65" y="4"/>
                </a:cubicBezTo>
                <a:cubicBezTo>
                  <a:pt x="64" y="1"/>
                  <a:pt x="60" y="0"/>
                  <a:pt x="58" y="3"/>
                </a:cubicBezTo>
                <a:cubicBezTo>
                  <a:pt x="14" y="46"/>
                  <a:pt x="14" y="46"/>
                  <a:pt x="14" y="46"/>
                </a:cubicBezTo>
                <a:cubicBezTo>
                  <a:pt x="12" y="48"/>
                  <a:pt x="9" y="53"/>
                  <a:pt x="9" y="57"/>
                </a:cubicBezTo>
                <a:cubicBezTo>
                  <a:pt x="9" y="57"/>
                  <a:pt x="0" y="120"/>
                  <a:pt x="89" y="209"/>
                </a:cubicBezTo>
                <a:cubicBezTo>
                  <a:pt x="177" y="297"/>
                  <a:pt x="240" y="288"/>
                  <a:pt x="240" y="288"/>
                </a:cubicBezTo>
                <a:cubicBezTo>
                  <a:pt x="244" y="288"/>
                  <a:pt x="249" y="285"/>
                  <a:pt x="252" y="283"/>
                </a:cubicBezTo>
                <a:cubicBezTo>
                  <a:pt x="295" y="240"/>
                  <a:pt x="295" y="240"/>
                  <a:pt x="295" y="240"/>
                </a:cubicBezTo>
                <a:cubicBezTo>
                  <a:pt x="297" y="237"/>
                  <a:pt x="297" y="233"/>
                  <a:pt x="293" y="2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Freeform 451"/>
          <p:cNvSpPr>
            <a:spLocks noEditPoints="1"/>
          </p:cNvSpPr>
          <p:nvPr/>
        </p:nvSpPr>
        <p:spPr bwMode="auto">
          <a:xfrm>
            <a:off x="5817820" y="4486138"/>
            <a:ext cx="205979" cy="276225"/>
          </a:xfrm>
          <a:custGeom>
            <a:avLst/>
            <a:gdLst>
              <a:gd name="T0" fmla="*/ 270810 w 287"/>
              <a:gd name="T1" fmla="*/ 224433 h 288"/>
              <a:gd name="T2" fmla="*/ 236361 w 287"/>
              <a:gd name="T3" fmla="*/ 199496 h 288"/>
              <a:gd name="T4" fmla="*/ 130142 w 287"/>
              <a:gd name="T5" fmla="*/ 92075 h 288"/>
              <a:gd name="T6" fmla="*/ 135884 w 287"/>
              <a:gd name="T7" fmla="*/ 70974 h 288"/>
              <a:gd name="T8" fmla="*/ 65071 w 287"/>
              <a:gd name="T9" fmla="*/ 0 h 288"/>
              <a:gd name="T10" fmla="*/ 58373 w 287"/>
              <a:gd name="T11" fmla="*/ 6714 h 288"/>
              <a:gd name="T12" fmla="*/ 85166 w 287"/>
              <a:gd name="T13" fmla="*/ 48915 h 288"/>
              <a:gd name="T14" fmla="*/ 47846 w 287"/>
              <a:gd name="T15" fmla="*/ 86320 h 288"/>
              <a:gd name="T16" fmla="*/ 5742 w 287"/>
              <a:gd name="T17" fmla="*/ 59465 h 288"/>
              <a:gd name="T18" fmla="*/ 0 w 287"/>
              <a:gd name="T19" fmla="*/ 66179 h 288"/>
              <a:gd name="T20" fmla="*/ 70813 w 287"/>
              <a:gd name="T21" fmla="*/ 137153 h 288"/>
              <a:gd name="T22" fmla="*/ 90908 w 287"/>
              <a:gd name="T23" fmla="*/ 131399 h 288"/>
              <a:gd name="T24" fmla="*/ 198084 w 287"/>
              <a:gd name="T25" fmla="*/ 238820 h 288"/>
              <a:gd name="T26" fmla="*/ 222964 w 287"/>
              <a:gd name="T27" fmla="*/ 272389 h 288"/>
              <a:gd name="T28" fmla="*/ 236361 w 287"/>
              <a:gd name="T29" fmla="*/ 276225 h 288"/>
              <a:gd name="T30" fmla="*/ 274638 w 287"/>
              <a:gd name="T31" fmla="*/ 238820 h 288"/>
              <a:gd name="T32" fmla="*/ 270810 w 287"/>
              <a:gd name="T33" fmla="*/ 224433 h 288"/>
              <a:gd name="T34" fmla="*/ 233490 w 287"/>
              <a:gd name="T35" fmla="*/ 250329 h 288"/>
              <a:gd name="T36" fmla="*/ 217222 w 287"/>
              <a:gd name="T37" fmla="*/ 234024 h 288"/>
              <a:gd name="T38" fmla="*/ 233490 w 287"/>
              <a:gd name="T39" fmla="*/ 218678 h 288"/>
              <a:gd name="T40" fmla="*/ 248801 w 287"/>
              <a:gd name="T41" fmla="*/ 234024 h 288"/>
              <a:gd name="T42" fmla="*/ 233490 w 287"/>
              <a:gd name="T43" fmla="*/ 250329 h 2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87" h="288">
                <a:moveTo>
                  <a:pt x="283" y="234"/>
                </a:moveTo>
                <a:cubicBezTo>
                  <a:pt x="247" y="208"/>
                  <a:pt x="247" y="208"/>
                  <a:pt x="247" y="208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40" y="89"/>
                  <a:pt x="142" y="81"/>
                  <a:pt x="142" y="74"/>
                </a:cubicBezTo>
                <a:cubicBezTo>
                  <a:pt x="142" y="37"/>
                  <a:pt x="106" y="0"/>
                  <a:pt x="68" y="0"/>
                </a:cubicBezTo>
                <a:cubicBezTo>
                  <a:pt x="68" y="0"/>
                  <a:pt x="64" y="5"/>
                  <a:pt x="61" y="7"/>
                </a:cubicBezTo>
                <a:cubicBezTo>
                  <a:pt x="92" y="37"/>
                  <a:pt x="89" y="32"/>
                  <a:pt x="89" y="51"/>
                </a:cubicBezTo>
                <a:cubicBezTo>
                  <a:pt x="89" y="66"/>
                  <a:pt x="65" y="90"/>
                  <a:pt x="50" y="90"/>
                </a:cubicBezTo>
                <a:cubicBezTo>
                  <a:pt x="31" y="90"/>
                  <a:pt x="37" y="93"/>
                  <a:pt x="6" y="62"/>
                </a:cubicBezTo>
                <a:cubicBezTo>
                  <a:pt x="4" y="65"/>
                  <a:pt x="0" y="69"/>
                  <a:pt x="0" y="69"/>
                </a:cubicBezTo>
                <a:cubicBezTo>
                  <a:pt x="0" y="107"/>
                  <a:pt x="36" y="143"/>
                  <a:pt x="74" y="143"/>
                </a:cubicBezTo>
                <a:cubicBezTo>
                  <a:pt x="80" y="143"/>
                  <a:pt x="88" y="141"/>
                  <a:pt x="95" y="137"/>
                </a:cubicBezTo>
                <a:cubicBezTo>
                  <a:pt x="207" y="249"/>
                  <a:pt x="207" y="249"/>
                  <a:pt x="207" y="249"/>
                </a:cubicBezTo>
                <a:cubicBezTo>
                  <a:pt x="233" y="284"/>
                  <a:pt x="233" y="284"/>
                  <a:pt x="233" y="284"/>
                </a:cubicBezTo>
                <a:cubicBezTo>
                  <a:pt x="247" y="288"/>
                  <a:pt x="247" y="288"/>
                  <a:pt x="247" y="288"/>
                </a:cubicBezTo>
                <a:cubicBezTo>
                  <a:pt x="287" y="249"/>
                  <a:pt x="287" y="249"/>
                  <a:pt x="287" y="249"/>
                </a:cubicBezTo>
                <a:lnTo>
                  <a:pt x="283" y="234"/>
                </a:lnTo>
                <a:close/>
                <a:moveTo>
                  <a:pt x="244" y="261"/>
                </a:moveTo>
                <a:cubicBezTo>
                  <a:pt x="234" y="261"/>
                  <a:pt x="227" y="254"/>
                  <a:pt x="227" y="244"/>
                </a:cubicBezTo>
                <a:cubicBezTo>
                  <a:pt x="227" y="235"/>
                  <a:pt x="234" y="228"/>
                  <a:pt x="244" y="228"/>
                </a:cubicBezTo>
                <a:cubicBezTo>
                  <a:pt x="253" y="228"/>
                  <a:pt x="260" y="235"/>
                  <a:pt x="260" y="244"/>
                </a:cubicBezTo>
                <a:cubicBezTo>
                  <a:pt x="260" y="254"/>
                  <a:pt x="253" y="261"/>
                  <a:pt x="244" y="26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19">
            <a:extLst>
              <a:ext uri="{FF2B5EF4-FFF2-40B4-BE49-F238E27FC236}">
                <a16:creationId xmlns="" xmlns:a16="http://schemas.microsoft.com/office/drawing/2014/main" id="{18084923-FC24-4311-9F9D-566095E6533D}"/>
              </a:ext>
            </a:extLst>
          </p:cNvPr>
          <p:cNvSpPr txBox="1"/>
          <p:nvPr/>
        </p:nvSpPr>
        <p:spPr>
          <a:xfrm>
            <a:off x="830085" y="489858"/>
            <a:ext cx="7323315" cy="12040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  <a:defRPr/>
            </a:pPr>
            <a:r>
              <a:rPr lang="zh-TW" altLang="en-US" sz="4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lt"/>
              </a:rPr>
              <a:t>教育宣導重點</a:t>
            </a:r>
            <a:r>
              <a:rPr lang="en-US" altLang="zh-TW" sz="4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lt"/>
              </a:rPr>
              <a:t>-</a:t>
            </a:r>
            <a:r>
              <a:rPr lang="zh-TW" altLang="en-US" sz="4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lt"/>
              </a:rPr>
              <a:t>跟蹤騷擾防制法</a:t>
            </a:r>
            <a:endParaRPr lang="zh-TW" altLang="en-US" sz="40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  <a:sym typeface="+mn-lt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318" y="1905000"/>
            <a:ext cx="5477883" cy="486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39330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因應資安規範，性別平等教育資源中心網站將由原網址「</a:t>
            </a:r>
            <a:r>
              <a:rPr lang="en-US" altLang="zh-TW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http://gender.nhes.edu.tw/</a:t>
            </a:r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」改為</a:t>
            </a:r>
            <a:r>
              <a:rPr lang="zh-TW" altLang="en-US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「</a:t>
            </a:r>
            <a:r>
              <a:rPr lang="en-US" altLang="zh-TW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https://gender.nhes.edu.tw/</a:t>
            </a:r>
            <a:r>
              <a:rPr lang="zh-TW" altLang="en-US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」</a:t>
            </a:r>
            <a:r>
              <a:rPr lang="zh-TW" altLang="en-US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，</a:t>
            </a:r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以增加網站安全性，敬請教師於</a:t>
            </a:r>
            <a:r>
              <a:rPr lang="en-US" altLang="zh-TW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111</a:t>
            </a:r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年</a:t>
            </a:r>
            <a:r>
              <a:rPr lang="en-US" altLang="zh-TW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9</a:t>
            </a:r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月</a:t>
            </a:r>
            <a:r>
              <a:rPr lang="en-US" altLang="zh-TW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30</a:t>
            </a:r>
            <a:r>
              <a:rPr lang="zh-TW" altLang="en-US" dirty="0">
                <a:solidFill>
                  <a:srgbClr val="666666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日起使用新的網址進入網站。</a:t>
            </a:r>
            <a:endParaRPr lang="zh-TW" altLang="en-US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552" y="476672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dirty="0">
                <a:solidFill>
                  <a:srgbClr val="8CADAE">
                    <a:shade val="75000"/>
                  </a:srgb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本學期宣導重點</a:t>
            </a:r>
            <a:r>
              <a:rPr lang="en-US" altLang="zh-TW" sz="3200" dirty="0" smtClean="0">
                <a:solidFill>
                  <a:srgbClr val="8CADAE">
                    <a:shade val="75000"/>
                  </a:srgb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—</a:t>
            </a:r>
          </a:p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性別</a:t>
            </a:r>
            <a:r>
              <a:rPr lang="zh-TW" altLang="en-US" sz="3200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平等教育資源中心</a:t>
            </a:r>
            <a:r>
              <a:rPr lang="zh-TW" altLang="en-US" sz="3200" dirty="0" smtClean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網站</a:t>
            </a:r>
            <a:r>
              <a:rPr lang="zh-TW" altLang="en-US" sz="3200" dirty="0">
                <a:solidFill>
                  <a:srgbClr val="FF00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網址更改</a:t>
            </a:r>
            <a:r>
              <a:rPr lang="zh-TW" altLang="en-US" sz="3200" dirty="0" smtClean="0">
                <a:solidFill>
                  <a:srgbClr val="8CADAE">
                    <a:shade val="75000"/>
                  </a:srgb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+mj-cs"/>
              </a:rPr>
              <a:t>宣導</a:t>
            </a:r>
            <a:endParaRPr lang="zh-TW" altLang="en-US" sz="32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183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064" y="0"/>
            <a:ext cx="2252936" cy="41958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88533"/>
            <a:ext cx="1660169" cy="36694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870" y="0"/>
            <a:ext cx="2193131" cy="2611413"/>
          </a:xfrm>
          <a:prstGeom prst="rect">
            <a:avLst/>
          </a:prstGeom>
        </p:spPr>
      </p:pic>
      <p:sp>
        <p:nvSpPr>
          <p:cNvPr id="15" name="Freeform 304"/>
          <p:cNvSpPr/>
          <p:nvPr/>
        </p:nvSpPr>
        <p:spPr bwMode="auto">
          <a:xfrm>
            <a:off x="5817820" y="5310050"/>
            <a:ext cx="214313" cy="285751"/>
          </a:xfrm>
          <a:custGeom>
            <a:avLst/>
            <a:gdLst>
              <a:gd name="T0" fmla="*/ 281902 w 297"/>
              <a:gd name="T1" fmla="*/ 223212 h 297"/>
              <a:gd name="T2" fmla="*/ 221288 w 297"/>
              <a:gd name="T3" fmla="*/ 187614 h 297"/>
              <a:gd name="T4" fmla="*/ 211667 w 297"/>
              <a:gd name="T5" fmla="*/ 188576 h 297"/>
              <a:gd name="T6" fmla="*/ 193386 w 297"/>
              <a:gd name="T7" fmla="*/ 206856 h 297"/>
              <a:gd name="T8" fmla="*/ 182803 w 297"/>
              <a:gd name="T9" fmla="*/ 211667 h 297"/>
              <a:gd name="T10" fmla="*/ 117379 w 297"/>
              <a:gd name="T11" fmla="*/ 169333 h 297"/>
              <a:gd name="T12" fmla="*/ 75045 w 297"/>
              <a:gd name="T13" fmla="*/ 103909 h 297"/>
              <a:gd name="T14" fmla="*/ 78894 w 297"/>
              <a:gd name="T15" fmla="*/ 92364 h 297"/>
              <a:gd name="T16" fmla="*/ 94288 w 297"/>
              <a:gd name="T17" fmla="*/ 76970 h 297"/>
              <a:gd name="T18" fmla="*/ 96212 w 297"/>
              <a:gd name="T19" fmla="*/ 67348 h 297"/>
              <a:gd name="T20" fmla="*/ 62538 w 297"/>
              <a:gd name="T21" fmla="*/ 3848 h 297"/>
              <a:gd name="T22" fmla="*/ 55803 w 297"/>
              <a:gd name="T23" fmla="*/ 2886 h 297"/>
              <a:gd name="T24" fmla="*/ 13470 w 297"/>
              <a:gd name="T25" fmla="*/ 44258 h 297"/>
              <a:gd name="T26" fmla="*/ 8659 w 297"/>
              <a:gd name="T27" fmla="*/ 54841 h 297"/>
              <a:gd name="T28" fmla="*/ 85629 w 297"/>
              <a:gd name="T29" fmla="*/ 201083 h 297"/>
              <a:gd name="T30" fmla="*/ 230909 w 297"/>
              <a:gd name="T31" fmla="*/ 277091 h 297"/>
              <a:gd name="T32" fmla="*/ 242455 w 297"/>
              <a:gd name="T33" fmla="*/ 272280 h 297"/>
              <a:gd name="T34" fmla="*/ 283826 w 297"/>
              <a:gd name="T35" fmla="*/ 230909 h 297"/>
              <a:gd name="T36" fmla="*/ 281902 w 297"/>
              <a:gd name="T37" fmla="*/ 223212 h 2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97" h="297">
                <a:moveTo>
                  <a:pt x="293" y="232"/>
                </a:moveTo>
                <a:cubicBezTo>
                  <a:pt x="230" y="195"/>
                  <a:pt x="230" y="195"/>
                  <a:pt x="230" y="195"/>
                </a:cubicBezTo>
                <a:cubicBezTo>
                  <a:pt x="227" y="193"/>
                  <a:pt x="222" y="194"/>
                  <a:pt x="220" y="196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198" y="217"/>
                  <a:pt x="193" y="220"/>
                  <a:pt x="190" y="220"/>
                </a:cubicBezTo>
                <a:cubicBezTo>
                  <a:pt x="190" y="220"/>
                  <a:pt x="166" y="220"/>
                  <a:pt x="122" y="176"/>
                </a:cubicBezTo>
                <a:cubicBezTo>
                  <a:pt x="77" y="132"/>
                  <a:pt x="78" y="108"/>
                  <a:pt x="78" y="108"/>
                </a:cubicBezTo>
                <a:cubicBezTo>
                  <a:pt x="78" y="104"/>
                  <a:pt x="80" y="99"/>
                  <a:pt x="82" y="96"/>
                </a:cubicBezTo>
                <a:cubicBezTo>
                  <a:pt x="98" y="80"/>
                  <a:pt x="98" y="80"/>
                  <a:pt x="98" y="80"/>
                </a:cubicBezTo>
                <a:cubicBezTo>
                  <a:pt x="101" y="78"/>
                  <a:pt x="102" y="73"/>
                  <a:pt x="100" y="70"/>
                </a:cubicBezTo>
                <a:cubicBezTo>
                  <a:pt x="65" y="4"/>
                  <a:pt x="65" y="4"/>
                  <a:pt x="65" y="4"/>
                </a:cubicBezTo>
                <a:cubicBezTo>
                  <a:pt x="64" y="1"/>
                  <a:pt x="60" y="0"/>
                  <a:pt x="58" y="3"/>
                </a:cubicBezTo>
                <a:cubicBezTo>
                  <a:pt x="14" y="46"/>
                  <a:pt x="14" y="46"/>
                  <a:pt x="14" y="46"/>
                </a:cubicBezTo>
                <a:cubicBezTo>
                  <a:pt x="12" y="48"/>
                  <a:pt x="9" y="53"/>
                  <a:pt x="9" y="57"/>
                </a:cubicBezTo>
                <a:cubicBezTo>
                  <a:pt x="9" y="57"/>
                  <a:pt x="0" y="120"/>
                  <a:pt x="89" y="209"/>
                </a:cubicBezTo>
                <a:cubicBezTo>
                  <a:pt x="177" y="297"/>
                  <a:pt x="240" y="288"/>
                  <a:pt x="240" y="288"/>
                </a:cubicBezTo>
                <a:cubicBezTo>
                  <a:pt x="244" y="288"/>
                  <a:pt x="249" y="285"/>
                  <a:pt x="252" y="283"/>
                </a:cubicBezTo>
                <a:cubicBezTo>
                  <a:pt x="295" y="240"/>
                  <a:pt x="295" y="240"/>
                  <a:pt x="295" y="240"/>
                </a:cubicBezTo>
                <a:cubicBezTo>
                  <a:pt x="297" y="237"/>
                  <a:pt x="297" y="233"/>
                  <a:pt x="293" y="2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Freeform 451"/>
          <p:cNvSpPr>
            <a:spLocks noEditPoints="1"/>
          </p:cNvSpPr>
          <p:nvPr/>
        </p:nvSpPr>
        <p:spPr bwMode="auto">
          <a:xfrm>
            <a:off x="5817820" y="4486138"/>
            <a:ext cx="205979" cy="276225"/>
          </a:xfrm>
          <a:custGeom>
            <a:avLst/>
            <a:gdLst>
              <a:gd name="T0" fmla="*/ 270810 w 287"/>
              <a:gd name="T1" fmla="*/ 224433 h 288"/>
              <a:gd name="T2" fmla="*/ 236361 w 287"/>
              <a:gd name="T3" fmla="*/ 199496 h 288"/>
              <a:gd name="T4" fmla="*/ 130142 w 287"/>
              <a:gd name="T5" fmla="*/ 92075 h 288"/>
              <a:gd name="T6" fmla="*/ 135884 w 287"/>
              <a:gd name="T7" fmla="*/ 70974 h 288"/>
              <a:gd name="T8" fmla="*/ 65071 w 287"/>
              <a:gd name="T9" fmla="*/ 0 h 288"/>
              <a:gd name="T10" fmla="*/ 58373 w 287"/>
              <a:gd name="T11" fmla="*/ 6714 h 288"/>
              <a:gd name="T12" fmla="*/ 85166 w 287"/>
              <a:gd name="T13" fmla="*/ 48915 h 288"/>
              <a:gd name="T14" fmla="*/ 47846 w 287"/>
              <a:gd name="T15" fmla="*/ 86320 h 288"/>
              <a:gd name="T16" fmla="*/ 5742 w 287"/>
              <a:gd name="T17" fmla="*/ 59465 h 288"/>
              <a:gd name="T18" fmla="*/ 0 w 287"/>
              <a:gd name="T19" fmla="*/ 66179 h 288"/>
              <a:gd name="T20" fmla="*/ 70813 w 287"/>
              <a:gd name="T21" fmla="*/ 137153 h 288"/>
              <a:gd name="T22" fmla="*/ 90908 w 287"/>
              <a:gd name="T23" fmla="*/ 131399 h 288"/>
              <a:gd name="T24" fmla="*/ 198084 w 287"/>
              <a:gd name="T25" fmla="*/ 238820 h 288"/>
              <a:gd name="T26" fmla="*/ 222964 w 287"/>
              <a:gd name="T27" fmla="*/ 272389 h 288"/>
              <a:gd name="T28" fmla="*/ 236361 w 287"/>
              <a:gd name="T29" fmla="*/ 276225 h 288"/>
              <a:gd name="T30" fmla="*/ 274638 w 287"/>
              <a:gd name="T31" fmla="*/ 238820 h 288"/>
              <a:gd name="T32" fmla="*/ 270810 w 287"/>
              <a:gd name="T33" fmla="*/ 224433 h 288"/>
              <a:gd name="T34" fmla="*/ 233490 w 287"/>
              <a:gd name="T35" fmla="*/ 250329 h 288"/>
              <a:gd name="T36" fmla="*/ 217222 w 287"/>
              <a:gd name="T37" fmla="*/ 234024 h 288"/>
              <a:gd name="T38" fmla="*/ 233490 w 287"/>
              <a:gd name="T39" fmla="*/ 218678 h 288"/>
              <a:gd name="T40" fmla="*/ 248801 w 287"/>
              <a:gd name="T41" fmla="*/ 234024 h 288"/>
              <a:gd name="T42" fmla="*/ 233490 w 287"/>
              <a:gd name="T43" fmla="*/ 250329 h 2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87" h="288">
                <a:moveTo>
                  <a:pt x="283" y="234"/>
                </a:moveTo>
                <a:cubicBezTo>
                  <a:pt x="247" y="208"/>
                  <a:pt x="247" y="208"/>
                  <a:pt x="247" y="208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40" y="89"/>
                  <a:pt x="142" y="81"/>
                  <a:pt x="142" y="74"/>
                </a:cubicBezTo>
                <a:cubicBezTo>
                  <a:pt x="142" y="37"/>
                  <a:pt x="106" y="0"/>
                  <a:pt x="68" y="0"/>
                </a:cubicBezTo>
                <a:cubicBezTo>
                  <a:pt x="68" y="0"/>
                  <a:pt x="64" y="5"/>
                  <a:pt x="61" y="7"/>
                </a:cubicBezTo>
                <a:cubicBezTo>
                  <a:pt x="92" y="37"/>
                  <a:pt x="89" y="32"/>
                  <a:pt x="89" y="51"/>
                </a:cubicBezTo>
                <a:cubicBezTo>
                  <a:pt x="89" y="66"/>
                  <a:pt x="65" y="90"/>
                  <a:pt x="50" y="90"/>
                </a:cubicBezTo>
                <a:cubicBezTo>
                  <a:pt x="31" y="90"/>
                  <a:pt x="37" y="93"/>
                  <a:pt x="6" y="62"/>
                </a:cubicBezTo>
                <a:cubicBezTo>
                  <a:pt x="4" y="65"/>
                  <a:pt x="0" y="69"/>
                  <a:pt x="0" y="69"/>
                </a:cubicBezTo>
                <a:cubicBezTo>
                  <a:pt x="0" y="107"/>
                  <a:pt x="36" y="143"/>
                  <a:pt x="74" y="143"/>
                </a:cubicBezTo>
                <a:cubicBezTo>
                  <a:pt x="80" y="143"/>
                  <a:pt x="88" y="141"/>
                  <a:pt x="95" y="137"/>
                </a:cubicBezTo>
                <a:cubicBezTo>
                  <a:pt x="207" y="249"/>
                  <a:pt x="207" y="249"/>
                  <a:pt x="207" y="249"/>
                </a:cubicBezTo>
                <a:cubicBezTo>
                  <a:pt x="233" y="284"/>
                  <a:pt x="233" y="284"/>
                  <a:pt x="233" y="284"/>
                </a:cubicBezTo>
                <a:cubicBezTo>
                  <a:pt x="247" y="288"/>
                  <a:pt x="247" y="288"/>
                  <a:pt x="247" y="288"/>
                </a:cubicBezTo>
                <a:cubicBezTo>
                  <a:pt x="287" y="249"/>
                  <a:pt x="287" y="249"/>
                  <a:pt x="287" y="249"/>
                </a:cubicBezTo>
                <a:lnTo>
                  <a:pt x="283" y="234"/>
                </a:lnTo>
                <a:close/>
                <a:moveTo>
                  <a:pt x="244" y="261"/>
                </a:moveTo>
                <a:cubicBezTo>
                  <a:pt x="234" y="261"/>
                  <a:pt x="227" y="254"/>
                  <a:pt x="227" y="244"/>
                </a:cubicBezTo>
                <a:cubicBezTo>
                  <a:pt x="227" y="235"/>
                  <a:pt x="234" y="228"/>
                  <a:pt x="244" y="228"/>
                </a:cubicBezTo>
                <a:cubicBezTo>
                  <a:pt x="253" y="228"/>
                  <a:pt x="260" y="235"/>
                  <a:pt x="260" y="244"/>
                </a:cubicBezTo>
                <a:cubicBezTo>
                  <a:pt x="260" y="254"/>
                  <a:pt x="253" y="261"/>
                  <a:pt x="244" y="26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文本框 19">
            <a:extLst>
              <a:ext uri="{FF2B5EF4-FFF2-40B4-BE49-F238E27FC236}">
                <a16:creationId xmlns="" xmlns:a16="http://schemas.microsoft.com/office/drawing/2014/main" id="{18084923-FC24-4311-9F9D-566095E6533D}"/>
              </a:ext>
            </a:extLst>
          </p:cNvPr>
          <p:cNvSpPr txBox="1"/>
          <p:nvPr/>
        </p:nvSpPr>
        <p:spPr>
          <a:xfrm>
            <a:off x="1153758" y="127592"/>
            <a:ext cx="6267578" cy="8824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  <a:defRPr/>
            </a:pPr>
            <a:r>
              <a:rPr lang="en-US" altLang="zh-TW" sz="2800" b="1" dirty="0" smtClean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111</a:t>
            </a:r>
            <a:r>
              <a:rPr lang="zh-TW" altLang="en-US" sz="2800" b="1" dirty="0" smtClean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學年</a:t>
            </a:r>
            <a:r>
              <a:rPr lang="zh-TW" altLang="en-US" sz="2800" b="1" dirty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度性別平等教育課程規劃</a:t>
            </a:r>
            <a:r>
              <a:rPr lang="en-US" altLang="zh-TW" sz="2800" b="1" dirty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(</a:t>
            </a:r>
            <a:r>
              <a:rPr lang="zh-TW" altLang="en-US" sz="2800" b="1" dirty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一</a:t>
            </a:r>
            <a:r>
              <a:rPr lang="en-US" altLang="zh-TW" sz="2800" b="1" dirty="0">
                <a:latin typeface="華康正顏楷體W5" panose="03000509000000000000" pitchFamily="65" charset="-120"/>
                <a:ea typeface="華康正顏楷體W5" panose="03000509000000000000" pitchFamily="65" charset="-120"/>
                <a:sym typeface="+mn-lt"/>
              </a:rPr>
              <a:t>)</a:t>
            </a:r>
            <a:endParaRPr lang="zh-TW" altLang="en-US" sz="2800" b="1" dirty="0">
              <a:latin typeface="華康正顏楷體W5" panose="03000509000000000000" pitchFamily="65" charset="-120"/>
              <a:ea typeface="華康正顏楷體W5" panose="03000509000000000000" pitchFamily="65" charset="-120"/>
              <a:sym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9821"/>
              </p:ext>
            </p:extLst>
          </p:nvPr>
        </p:nvGraphicFramePr>
        <p:xfrm>
          <a:off x="395535" y="1169581"/>
          <a:ext cx="8208914" cy="5414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5061"/>
                <a:gridCol w="1528500"/>
                <a:gridCol w="2127750"/>
                <a:gridCol w="1807603"/>
              </a:tblGrid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課程</a:t>
                      </a:r>
                      <a:r>
                        <a:rPr lang="en-US" sz="1500" kern="0" dirty="0">
                          <a:effectLst/>
                        </a:rPr>
                        <a:t>(</a:t>
                      </a:r>
                      <a:r>
                        <a:rPr lang="zh-TW" sz="1500" kern="0" dirty="0">
                          <a:effectLst/>
                        </a:rPr>
                        <a:t>或活動</a:t>
                      </a:r>
                      <a:r>
                        <a:rPr lang="en-US" sz="1500" kern="0" dirty="0">
                          <a:effectLst/>
                        </a:rPr>
                        <a:t>)</a:t>
                      </a:r>
                      <a:r>
                        <a:rPr lang="zh-TW" sz="1500" kern="0" dirty="0">
                          <a:effectLst/>
                        </a:rPr>
                        <a:t>名稱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講師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課程內容</a:t>
                      </a:r>
                      <a:r>
                        <a:rPr lang="en-US" sz="1500" kern="0" dirty="0">
                          <a:effectLst/>
                        </a:rPr>
                        <a:t>(</a:t>
                      </a:r>
                      <a:r>
                        <a:rPr lang="zh-TW" sz="1500" kern="0" dirty="0">
                          <a:effectLst/>
                        </a:rPr>
                        <a:t>請簡述</a:t>
                      </a:r>
                      <a:r>
                        <a:rPr lang="en-US" sz="1500" kern="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對象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360979">
                <a:tc rowSpan="9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輔導活動課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</a:rPr>
                        <a:t>國中部</a:t>
                      </a:r>
                      <a:r>
                        <a:rPr lang="zh-TW" sz="1500" kern="0" dirty="0" smtClean="0">
                          <a:effectLst/>
                        </a:rPr>
                        <a:t>組長</a:t>
                      </a:r>
                      <a:r>
                        <a:rPr lang="en-US" sz="1500" kern="0" dirty="0" smtClean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卓瑋珩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恐怖情人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國八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性別與我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性別議題停看聽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刻板印象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我的理想情人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愛情金三角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愛情來了怎知道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愛情的法律議題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分手快樂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和諧的性別關係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公民與社會老師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性別的認知與認同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國七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法律的概念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憲法保障的人權概念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國八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人民的法律責任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法治國家的性別平權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公民身份與人權保障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人權下的性別平權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高一上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3609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</a:rPr>
                        <a:t>跟蹤騷擾法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</a:rPr>
                        <a:t>跟騷法定義說明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2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064" y="0"/>
            <a:ext cx="2252936" cy="41958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88533"/>
            <a:ext cx="1660169" cy="36694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870" y="0"/>
            <a:ext cx="2193131" cy="2611413"/>
          </a:xfrm>
          <a:prstGeom prst="rect">
            <a:avLst/>
          </a:prstGeom>
        </p:spPr>
      </p:pic>
      <p:sp>
        <p:nvSpPr>
          <p:cNvPr id="15" name="Freeform 304"/>
          <p:cNvSpPr/>
          <p:nvPr/>
        </p:nvSpPr>
        <p:spPr bwMode="auto">
          <a:xfrm>
            <a:off x="5817820" y="5310050"/>
            <a:ext cx="214313" cy="285751"/>
          </a:xfrm>
          <a:custGeom>
            <a:avLst/>
            <a:gdLst>
              <a:gd name="T0" fmla="*/ 281902 w 297"/>
              <a:gd name="T1" fmla="*/ 223212 h 297"/>
              <a:gd name="T2" fmla="*/ 221288 w 297"/>
              <a:gd name="T3" fmla="*/ 187614 h 297"/>
              <a:gd name="T4" fmla="*/ 211667 w 297"/>
              <a:gd name="T5" fmla="*/ 188576 h 297"/>
              <a:gd name="T6" fmla="*/ 193386 w 297"/>
              <a:gd name="T7" fmla="*/ 206856 h 297"/>
              <a:gd name="T8" fmla="*/ 182803 w 297"/>
              <a:gd name="T9" fmla="*/ 211667 h 297"/>
              <a:gd name="T10" fmla="*/ 117379 w 297"/>
              <a:gd name="T11" fmla="*/ 169333 h 297"/>
              <a:gd name="T12" fmla="*/ 75045 w 297"/>
              <a:gd name="T13" fmla="*/ 103909 h 297"/>
              <a:gd name="T14" fmla="*/ 78894 w 297"/>
              <a:gd name="T15" fmla="*/ 92364 h 297"/>
              <a:gd name="T16" fmla="*/ 94288 w 297"/>
              <a:gd name="T17" fmla="*/ 76970 h 297"/>
              <a:gd name="T18" fmla="*/ 96212 w 297"/>
              <a:gd name="T19" fmla="*/ 67348 h 297"/>
              <a:gd name="T20" fmla="*/ 62538 w 297"/>
              <a:gd name="T21" fmla="*/ 3848 h 297"/>
              <a:gd name="T22" fmla="*/ 55803 w 297"/>
              <a:gd name="T23" fmla="*/ 2886 h 297"/>
              <a:gd name="T24" fmla="*/ 13470 w 297"/>
              <a:gd name="T25" fmla="*/ 44258 h 297"/>
              <a:gd name="T26" fmla="*/ 8659 w 297"/>
              <a:gd name="T27" fmla="*/ 54841 h 297"/>
              <a:gd name="T28" fmla="*/ 85629 w 297"/>
              <a:gd name="T29" fmla="*/ 201083 h 297"/>
              <a:gd name="T30" fmla="*/ 230909 w 297"/>
              <a:gd name="T31" fmla="*/ 277091 h 297"/>
              <a:gd name="T32" fmla="*/ 242455 w 297"/>
              <a:gd name="T33" fmla="*/ 272280 h 297"/>
              <a:gd name="T34" fmla="*/ 283826 w 297"/>
              <a:gd name="T35" fmla="*/ 230909 h 297"/>
              <a:gd name="T36" fmla="*/ 281902 w 297"/>
              <a:gd name="T37" fmla="*/ 223212 h 2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97" h="297">
                <a:moveTo>
                  <a:pt x="293" y="232"/>
                </a:moveTo>
                <a:cubicBezTo>
                  <a:pt x="230" y="195"/>
                  <a:pt x="230" y="195"/>
                  <a:pt x="230" y="195"/>
                </a:cubicBezTo>
                <a:cubicBezTo>
                  <a:pt x="227" y="193"/>
                  <a:pt x="222" y="194"/>
                  <a:pt x="220" y="196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198" y="217"/>
                  <a:pt x="193" y="220"/>
                  <a:pt x="190" y="220"/>
                </a:cubicBezTo>
                <a:cubicBezTo>
                  <a:pt x="190" y="220"/>
                  <a:pt x="166" y="220"/>
                  <a:pt x="122" y="176"/>
                </a:cubicBezTo>
                <a:cubicBezTo>
                  <a:pt x="77" y="132"/>
                  <a:pt x="78" y="108"/>
                  <a:pt x="78" y="108"/>
                </a:cubicBezTo>
                <a:cubicBezTo>
                  <a:pt x="78" y="104"/>
                  <a:pt x="80" y="99"/>
                  <a:pt x="82" y="96"/>
                </a:cubicBezTo>
                <a:cubicBezTo>
                  <a:pt x="98" y="80"/>
                  <a:pt x="98" y="80"/>
                  <a:pt x="98" y="80"/>
                </a:cubicBezTo>
                <a:cubicBezTo>
                  <a:pt x="101" y="78"/>
                  <a:pt x="102" y="73"/>
                  <a:pt x="100" y="70"/>
                </a:cubicBezTo>
                <a:cubicBezTo>
                  <a:pt x="65" y="4"/>
                  <a:pt x="65" y="4"/>
                  <a:pt x="65" y="4"/>
                </a:cubicBezTo>
                <a:cubicBezTo>
                  <a:pt x="64" y="1"/>
                  <a:pt x="60" y="0"/>
                  <a:pt x="58" y="3"/>
                </a:cubicBezTo>
                <a:cubicBezTo>
                  <a:pt x="14" y="46"/>
                  <a:pt x="14" y="46"/>
                  <a:pt x="14" y="46"/>
                </a:cubicBezTo>
                <a:cubicBezTo>
                  <a:pt x="12" y="48"/>
                  <a:pt x="9" y="53"/>
                  <a:pt x="9" y="57"/>
                </a:cubicBezTo>
                <a:cubicBezTo>
                  <a:pt x="9" y="57"/>
                  <a:pt x="0" y="120"/>
                  <a:pt x="89" y="209"/>
                </a:cubicBezTo>
                <a:cubicBezTo>
                  <a:pt x="177" y="297"/>
                  <a:pt x="240" y="288"/>
                  <a:pt x="240" y="288"/>
                </a:cubicBezTo>
                <a:cubicBezTo>
                  <a:pt x="244" y="288"/>
                  <a:pt x="249" y="285"/>
                  <a:pt x="252" y="283"/>
                </a:cubicBezTo>
                <a:cubicBezTo>
                  <a:pt x="295" y="240"/>
                  <a:pt x="295" y="240"/>
                  <a:pt x="295" y="240"/>
                </a:cubicBezTo>
                <a:cubicBezTo>
                  <a:pt x="297" y="237"/>
                  <a:pt x="297" y="233"/>
                  <a:pt x="293" y="2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Freeform 451"/>
          <p:cNvSpPr>
            <a:spLocks noEditPoints="1"/>
          </p:cNvSpPr>
          <p:nvPr/>
        </p:nvSpPr>
        <p:spPr bwMode="auto">
          <a:xfrm>
            <a:off x="5817820" y="4486138"/>
            <a:ext cx="205979" cy="276225"/>
          </a:xfrm>
          <a:custGeom>
            <a:avLst/>
            <a:gdLst>
              <a:gd name="T0" fmla="*/ 270810 w 287"/>
              <a:gd name="T1" fmla="*/ 224433 h 288"/>
              <a:gd name="T2" fmla="*/ 236361 w 287"/>
              <a:gd name="T3" fmla="*/ 199496 h 288"/>
              <a:gd name="T4" fmla="*/ 130142 w 287"/>
              <a:gd name="T5" fmla="*/ 92075 h 288"/>
              <a:gd name="T6" fmla="*/ 135884 w 287"/>
              <a:gd name="T7" fmla="*/ 70974 h 288"/>
              <a:gd name="T8" fmla="*/ 65071 w 287"/>
              <a:gd name="T9" fmla="*/ 0 h 288"/>
              <a:gd name="T10" fmla="*/ 58373 w 287"/>
              <a:gd name="T11" fmla="*/ 6714 h 288"/>
              <a:gd name="T12" fmla="*/ 85166 w 287"/>
              <a:gd name="T13" fmla="*/ 48915 h 288"/>
              <a:gd name="T14" fmla="*/ 47846 w 287"/>
              <a:gd name="T15" fmla="*/ 86320 h 288"/>
              <a:gd name="T16" fmla="*/ 5742 w 287"/>
              <a:gd name="T17" fmla="*/ 59465 h 288"/>
              <a:gd name="T18" fmla="*/ 0 w 287"/>
              <a:gd name="T19" fmla="*/ 66179 h 288"/>
              <a:gd name="T20" fmla="*/ 70813 w 287"/>
              <a:gd name="T21" fmla="*/ 137153 h 288"/>
              <a:gd name="T22" fmla="*/ 90908 w 287"/>
              <a:gd name="T23" fmla="*/ 131399 h 288"/>
              <a:gd name="T24" fmla="*/ 198084 w 287"/>
              <a:gd name="T25" fmla="*/ 238820 h 288"/>
              <a:gd name="T26" fmla="*/ 222964 w 287"/>
              <a:gd name="T27" fmla="*/ 272389 h 288"/>
              <a:gd name="T28" fmla="*/ 236361 w 287"/>
              <a:gd name="T29" fmla="*/ 276225 h 288"/>
              <a:gd name="T30" fmla="*/ 274638 w 287"/>
              <a:gd name="T31" fmla="*/ 238820 h 288"/>
              <a:gd name="T32" fmla="*/ 270810 w 287"/>
              <a:gd name="T33" fmla="*/ 224433 h 288"/>
              <a:gd name="T34" fmla="*/ 233490 w 287"/>
              <a:gd name="T35" fmla="*/ 250329 h 288"/>
              <a:gd name="T36" fmla="*/ 217222 w 287"/>
              <a:gd name="T37" fmla="*/ 234024 h 288"/>
              <a:gd name="T38" fmla="*/ 233490 w 287"/>
              <a:gd name="T39" fmla="*/ 218678 h 288"/>
              <a:gd name="T40" fmla="*/ 248801 w 287"/>
              <a:gd name="T41" fmla="*/ 234024 h 288"/>
              <a:gd name="T42" fmla="*/ 233490 w 287"/>
              <a:gd name="T43" fmla="*/ 250329 h 2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87" h="288">
                <a:moveTo>
                  <a:pt x="283" y="234"/>
                </a:moveTo>
                <a:cubicBezTo>
                  <a:pt x="247" y="208"/>
                  <a:pt x="247" y="208"/>
                  <a:pt x="247" y="208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40" y="89"/>
                  <a:pt x="142" y="81"/>
                  <a:pt x="142" y="74"/>
                </a:cubicBezTo>
                <a:cubicBezTo>
                  <a:pt x="142" y="37"/>
                  <a:pt x="106" y="0"/>
                  <a:pt x="68" y="0"/>
                </a:cubicBezTo>
                <a:cubicBezTo>
                  <a:pt x="68" y="0"/>
                  <a:pt x="64" y="5"/>
                  <a:pt x="61" y="7"/>
                </a:cubicBezTo>
                <a:cubicBezTo>
                  <a:pt x="92" y="37"/>
                  <a:pt x="89" y="32"/>
                  <a:pt x="89" y="51"/>
                </a:cubicBezTo>
                <a:cubicBezTo>
                  <a:pt x="89" y="66"/>
                  <a:pt x="65" y="90"/>
                  <a:pt x="50" y="90"/>
                </a:cubicBezTo>
                <a:cubicBezTo>
                  <a:pt x="31" y="90"/>
                  <a:pt x="37" y="93"/>
                  <a:pt x="6" y="62"/>
                </a:cubicBezTo>
                <a:cubicBezTo>
                  <a:pt x="4" y="65"/>
                  <a:pt x="0" y="69"/>
                  <a:pt x="0" y="69"/>
                </a:cubicBezTo>
                <a:cubicBezTo>
                  <a:pt x="0" y="107"/>
                  <a:pt x="36" y="143"/>
                  <a:pt x="74" y="143"/>
                </a:cubicBezTo>
                <a:cubicBezTo>
                  <a:pt x="80" y="143"/>
                  <a:pt x="88" y="141"/>
                  <a:pt x="95" y="137"/>
                </a:cubicBezTo>
                <a:cubicBezTo>
                  <a:pt x="207" y="249"/>
                  <a:pt x="207" y="249"/>
                  <a:pt x="207" y="249"/>
                </a:cubicBezTo>
                <a:cubicBezTo>
                  <a:pt x="233" y="284"/>
                  <a:pt x="233" y="284"/>
                  <a:pt x="233" y="284"/>
                </a:cubicBezTo>
                <a:cubicBezTo>
                  <a:pt x="247" y="288"/>
                  <a:pt x="247" y="288"/>
                  <a:pt x="247" y="288"/>
                </a:cubicBezTo>
                <a:cubicBezTo>
                  <a:pt x="287" y="249"/>
                  <a:pt x="287" y="249"/>
                  <a:pt x="287" y="249"/>
                </a:cubicBezTo>
                <a:lnTo>
                  <a:pt x="283" y="234"/>
                </a:lnTo>
                <a:close/>
                <a:moveTo>
                  <a:pt x="244" y="261"/>
                </a:moveTo>
                <a:cubicBezTo>
                  <a:pt x="234" y="261"/>
                  <a:pt x="227" y="254"/>
                  <a:pt x="227" y="244"/>
                </a:cubicBezTo>
                <a:cubicBezTo>
                  <a:pt x="227" y="235"/>
                  <a:pt x="234" y="228"/>
                  <a:pt x="244" y="228"/>
                </a:cubicBezTo>
                <a:cubicBezTo>
                  <a:pt x="253" y="228"/>
                  <a:pt x="260" y="235"/>
                  <a:pt x="260" y="244"/>
                </a:cubicBezTo>
                <a:cubicBezTo>
                  <a:pt x="260" y="254"/>
                  <a:pt x="253" y="261"/>
                  <a:pt x="244" y="26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49670"/>
              </p:ext>
            </p:extLst>
          </p:nvPr>
        </p:nvGraphicFramePr>
        <p:xfrm>
          <a:off x="266720" y="1040314"/>
          <a:ext cx="8712969" cy="571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3617"/>
                <a:gridCol w="1622355"/>
                <a:gridCol w="2592821"/>
                <a:gridCol w="1584176"/>
              </a:tblGrid>
              <a:tr h="125412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青春愛的練習曲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健教</a:t>
                      </a:r>
                      <a:r>
                        <a:rPr lang="en-US" sz="1500" kern="0" dirty="0">
                          <a:effectLst/>
                        </a:rPr>
                        <a:t>/</a:t>
                      </a:r>
                      <a:r>
                        <a:rPr lang="zh-TW" sz="1500" kern="0" dirty="0">
                          <a:effectLst/>
                        </a:rPr>
                        <a:t>黃怡衡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接納自我、尊重他人性傾向</a:t>
                      </a: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性別特質與性別認同</a:t>
                      </a: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身體自主權、身體界線 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TW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辨識性騷擾、性侵害與性霸</a:t>
                      </a:r>
                      <a:endParaRPr lang="en-US" altLang="zh-TW" sz="1500" b="0" kern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zh-TW" altLang="zh-TW" sz="15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凌樣態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>
                          <a:effectLst/>
                        </a:rPr>
                        <a:t>國八上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58173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飛揚青春擁抱愛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去除性別刻板、性別偏見與</a:t>
                      </a:r>
                      <a:endParaRPr lang="en-US" altLang="zh-TW" sz="1500" b="0" kern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zh-TW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性別歧視的情感表達與溝通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培養</a:t>
                      </a:r>
                      <a:r>
                        <a:rPr lang="zh-TW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與他人平等互動的能力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b="0" kern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zh-TW" sz="1500" b="0" kern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法規及相關資源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927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知性達人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kern="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kern="0" dirty="0" smtClean="0">
                          <a:effectLst/>
                        </a:rPr>
                        <a:t>1.</a:t>
                      </a:r>
                      <a:r>
                        <a:rPr lang="zh-TW" altLang="en-US" sz="1500" kern="0" dirty="0" smtClean="0">
                          <a:effectLst/>
                        </a:rPr>
                        <a:t>全人的性</a:t>
                      </a:r>
                      <a:endParaRPr lang="en-US" altLang="zh-TW" sz="1500" kern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0" dirty="0" smtClean="0">
                          <a:effectLst/>
                        </a:rPr>
                        <a:t>2.</a:t>
                      </a:r>
                      <a:r>
                        <a:rPr lang="zh-TW" altLang="en-US" sz="1500" kern="0" dirty="0" smtClean="0">
                          <a:effectLst/>
                        </a:rPr>
                        <a:t>尊重性別多樣性</a:t>
                      </a:r>
                      <a:endParaRPr lang="en-US" altLang="zh-TW" sz="1500" kern="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kern="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kern="0" dirty="0" smtClean="0">
                          <a:effectLst/>
                        </a:rPr>
                        <a:t>3.</a:t>
                      </a:r>
                      <a:r>
                        <a:rPr lang="zh-TW" altLang="en-US" sz="1500" kern="0" dirty="0" smtClean="0">
                          <a:effectLst/>
                        </a:rPr>
                        <a:t>維護身體自主權</a:t>
                      </a:r>
                      <a:endParaRPr lang="en-US" altLang="zh-TW" sz="1500" kern="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1500" kern="0" dirty="0" smtClean="0">
                        <a:effectLst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職高一、普高三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56772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友善</a:t>
                      </a:r>
                      <a:r>
                        <a:rPr lang="zh-TW" sz="1500" kern="0" dirty="0" smtClean="0">
                          <a:effectLst/>
                        </a:rPr>
                        <a:t>校園</a:t>
                      </a:r>
                      <a:r>
                        <a:rPr lang="zh-TW" altLang="en-US" sz="1500" kern="0" dirty="0" smtClean="0">
                          <a:effectLst/>
                        </a:rPr>
                        <a:t>週</a:t>
                      </a:r>
                      <a:r>
                        <a:rPr lang="en-US" sz="1500" kern="0" dirty="0" smtClean="0">
                          <a:effectLst/>
                        </a:rPr>
                        <a:t>—</a:t>
                      </a:r>
                      <a:r>
                        <a:rPr lang="zh-TW" altLang="en-US" sz="1500" kern="0" dirty="0" smtClean="0">
                          <a:effectLst/>
                        </a:rPr>
                        <a:t>校園性侵害等議題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生</a:t>
                      </a:r>
                      <a:r>
                        <a:rPr lang="zh-TW" altLang="en-US" sz="1500" kern="0" dirty="0" smtClean="0">
                          <a:effectLst/>
                        </a:rPr>
                        <a:t>輔</a:t>
                      </a:r>
                      <a:r>
                        <a:rPr lang="zh-TW" sz="1500" kern="0" dirty="0" smtClean="0">
                          <a:effectLst/>
                        </a:rPr>
                        <a:t>組長</a:t>
                      </a:r>
                      <a:r>
                        <a:rPr lang="en-US" sz="1500" kern="0" dirty="0">
                          <a:effectLst/>
                        </a:rPr>
                        <a:t>/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詹坤志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開學典禮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全體同學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</a:rPr>
                        <a:t>跟蹤騷擾法</a:t>
                      </a:r>
                      <a:r>
                        <a:rPr lang="zh-TW" sz="1500" kern="0" dirty="0" smtClean="0">
                          <a:effectLst/>
                        </a:rPr>
                        <a:t>宣導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生</a:t>
                      </a:r>
                      <a:r>
                        <a:rPr lang="zh-TW" altLang="en-US" sz="1500" kern="0" dirty="0" smtClean="0">
                          <a:effectLst/>
                        </a:rPr>
                        <a:t>輔</a:t>
                      </a:r>
                      <a:r>
                        <a:rPr lang="zh-TW" sz="1500" kern="0" dirty="0" smtClean="0">
                          <a:effectLst/>
                        </a:rPr>
                        <a:t>組長</a:t>
                      </a:r>
                      <a:r>
                        <a:rPr lang="en-US" sz="1500" kern="0" dirty="0">
                          <a:effectLst/>
                        </a:rPr>
                        <a:t>/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詹坤志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effectLst/>
                        </a:rPr>
                        <a:t>朝會</a:t>
                      </a:r>
                      <a:r>
                        <a:rPr lang="zh-TW" sz="1500" kern="0" dirty="0">
                          <a:effectLst/>
                        </a:rPr>
                        <a:t>宣導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</a:rPr>
                        <a:t>全體同學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335" marR="13335" marT="0" marB="0" anchor="ctr"/>
                </a:tc>
              </a:tr>
            </a:tbl>
          </a:graphicData>
        </a:graphic>
      </p:graphicFrame>
      <p:sp>
        <p:nvSpPr>
          <p:cNvPr id="10" name="文本框 19">
            <a:extLst>
              <a:ext uri="{FF2B5EF4-FFF2-40B4-BE49-F238E27FC236}">
                <a16:creationId xmlns:a16="http://schemas.microsoft.com/office/drawing/2014/main" xmlns="" id="{18084923-FC24-4311-9F9D-566095E6533D}"/>
              </a:ext>
            </a:extLst>
          </p:cNvPr>
          <p:cNvSpPr txBox="1"/>
          <p:nvPr/>
        </p:nvSpPr>
        <p:spPr>
          <a:xfrm>
            <a:off x="1074010" y="95693"/>
            <a:ext cx="7098390" cy="8824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  <a:defRPr/>
            </a:pPr>
            <a:r>
              <a:rPr lang="en-US" altLang="zh-TW" sz="2800" b="1" dirty="0" smtClean="0">
                <a:latin typeface="+mj-ea"/>
                <a:sym typeface="+mn-lt"/>
              </a:rPr>
              <a:t>111</a:t>
            </a:r>
            <a:r>
              <a:rPr lang="zh-TW" altLang="en-US" sz="2800" b="1" dirty="0" smtClean="0">
                <a:latin typeface="+mj-ea"/>
                <a:sym typeface="+mn-lt"/>
              </a:rPr>
              <a:t>學年</a:t>
            </a:r>
            <a:r>
              <a:rPr lang="zh-TW" altLang="en-US" sz="2800" b="1" dirty="0">
                <a:latin typeface="+mj-ea"/>
                <a:sym typeface="+mn-lt"/>
              </a:rPr>
              <a:t>度性別平等教育課程規劃</a:t>
            </a:r>
            <a:r>
              <a:rPr lang="en-US" altLang="zh-TW" sz="2800" b="1" dirty="0">
                <a:latin typeface="+mj-ea"/>
                <a:sym typeface="+mn-lt"/>
              </a:rPr>
              <a:t>(</a:t>
            </a:r>
            <a:r>
              <a:rPr lang="zh-TW" altLang="en-US" sz="2800" b="1" dirty="0">
                <a:latin typeface="+mj-ea"/>
                <a:sym typeface="+mn-lt"/>
              </a:rPr>
              <a:t>二</a:t>
            </a:r>
            <a:r>
              <a:rPr lang="en-US" altLang="zh-TW" sz="2800" b="1" dirty="0">
                <a:latin typeface="+mj-ea"/>
                <a:sym typeface="+mn-lt"/>
              </a:rPr>
              <a:t>)</a:t>
            </a:r>
            <a:endParaRPr lang="zh-TW" altLang="en-US" sz="2800" b="1" dirty="0">
              <a:latin typeface="+mj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00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915</TotalTime>
  <Words>459</Words>
  <Application>Microsoft Office PowerPoint</Application>
  <PresentationFormat>如螢幕大小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市鎮</vt:lpstr>
      <vt:lpstr>教育宣導重點—跟蹤騷擾防制法宣導</vt:lpstr>
      <vt:lpstr>PowerPoint 簡報</vt:lpstr>
      <vt:lpstr>因應資安規範，性別平等教育資源中心網站將由原網址「http://gender.nhes.edu.tw/」改為「https://gender.nhes.edu.tw/」，以增加網站安全性，敬請教師於111年9月30日起使用新的網址進入網站。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111學年度第一學期期初 性別平等教育委員會</dc:title>
  <dc:creator>user</dc:creator>
  <cp:lastModifiedBy>Windows 使用者</cp:lastModifiedBy>
  <cp:revision>24</cp:revision>
  <dcterms:created xsi:type="dcterms:W3CDTF">2022-10-12T00:56:23Z</dcterms:created>
  <dcterms:modified xsi:type="dcterms:W3CDTF">2022-12-23T00:45:11Z</dcterms:modified>
</cp:coreProperties>
</file>